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33"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6" d="100"/>
          <a:sy n="96" d="100"/>
        </p:scale>
        <p:origin x="141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RITALEE MONDE</a:t>
            </a:r>
          </a:p>
          <a:p>
            <a:r>
              <a:rPr lang="en-US" dirty="0">
                <a:solidFill>
                  <a:schemeClr val="bg2"/>
                </a:solidFill>
                <a:latin typeface="Abadi" panose="020B0604020104020204" pitchFamily="34" charset="0"/>
                <a:ea typeface="SF Pro" pitchFamily="2" charset="0"/>
                <a:cs typeface="SF Pro" pitchFamily="2" charset="0"/>
              </a:rPr>
              <a:t>04/10/2024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GB" sz="2000" dirty="0"/>
              <a:t>We utilized web scraping to extract Falcon 9 launch records using Beautiful Soup. </a:t>
            </a:r>
          </a:p>
          <a:p>
            <a:pPr marL="0" indent="0">
              <a:lnSpc>
                <a:spcPct val="100000"/>
              </a:lnSpc>
              <a:spcBef>
                <a:spcPts val="1400"/>
              </a:spcBef>
              <a:buNone/>
            </a:pPr>
            <a:r>
              <a:rPr lang="en-GB" sz="2000" dirty="0"/>
              <a:t>We then parsed the table and transformed it into a pandas Dataframe.</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448566" y="1278941"/>
            <a:ext cx="4922696" cy="549954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7E5528D1-A88C-CDE0-7CC8-66FBBB408F80}"/>
              </a:ext>
            </a:extLst>
          </p:cNvPr>
          <p:cNvPicPr>
            <a:picLocks noChangeAspect="1"/>
          </p:cNvPicPr>
          <p:nvPr/>
        </p:nvPicPr>
        <p:blipFill>
          <a:blip r:embed="rId3"/>
          <a:stretch>
            <a:fillRect/>
          </a:stretch>
        </p:blipFill>
        <p:spPr>
          <a:xfrm>
            <a:off x="6448567" y="1298362"/>
            <a:ext cx="4922695" cy="5460702"/>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1539"/>
            <a:ext cx="8975652" cy="4795424"/>
          </a:xfrm>
          <a:prstGeom prst="rect">
            <a:avLst/>
          </a:prstGeom>
        </p:spPr>
        <p:txBody>
          <a:bodyPr/>
          <a:lstStyle/>
          <a:p>
            <a:r>
              <a:rPr lang="en-GB" sz="1600" dirty="0"/>
              <a:t>We conducted exploratory data analysis and identified the training labels.</a:t>
            </a:r>
          </a:p>
          <a:p>
            <a:r>
              <a:rPr lang="en-GB" sz="1600" dirty="0"/>
              <a:t> We counted the number of launches at each site and the frequency of each orbit.</a:t>
            </a:r>
          </a:p>
          <a:p>
            <a:r>
              <a:rPr lang="en-GB" sz="1600" dirty="0"/>
              <a:t> Additionally, we generated landing outcome labels from the outcome column and exported the results to a CSV file.</a:t>
            </a:r>
          </a:p>
          <a:p>
            <a:endParaRPr lang="en-GB" sz="1600" dirty="0"/>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ADA9B60B-F744-BCD6-287D-9EF7FCEF95E2}"/>
              </a:ext>
            </a:extLst>
          </p:cNvPr>
          <p:cNvPicPr>
            <a:picLocks noChangeAspect="1"/>
          </p:cNvPicPr>
          <p:nvPr/>
        </p:nvPicPr>
        <p:blipFill>
          <a:blip r:embed="rId3"/>
          <a:stretch>
            <a:fillRect/>
          </a:stretch>
        </p:blipFill>
        <p:spPr>
          <a:xfrm>
            <a:off x="5549136" y="2386567"/>
            <a:ext cx="6198916" cy="433346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0687"/>
            <a:ext cx="10687962" cy="4906524"/>
          </a:xfrm>
          <a:prstGeom prst="rect">
            <a:avLst/>
          </a:prstGeom>
        </p:spPr>
        <p:txBody>
          <a:bodyPr lIns="91440" tIns="45720" rIns="91440" bIns="45720" anchor="t"/>
          <a:lstStyle/>
          <a:p>
            <a:r>
              <a:rPr lang="en-GB" dirty="0"/>
              <a:t> </a:t>
            </a:r>
            <a:r>
              <a:rPr lang="en-GB" sz="2400" dirty="0"/>
              <a:t>Data was examined by visualizing the connections between flight number and launch site, payload and launch site, success rates for each orbit type, flight number and orbit type, as well as the yearly trends in launch success</a:t>
            </a:r>
            <a:r>
              <a:rPr lang="en-GB" dirty="0"/>
              <a:t>.</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CE5745EC-0C0C-0681-DAAE-C92A8F3BB747}"/>
              </a:ext>
            </a:extLst>
          </p:cNvPr>
          <p:cNvPicPr>
            <a:picLocks noChangeAspect="1"/>
          </p:cNvPicPr>
          <p:nvPr/>
        </p:nvPicPr>
        <p:blipFill>
          <a:blip r:embed="rId3"/>
          <a:stretch>
            <a:fillRect/>
          </a:stretch>
        </p:blipFill>
        <p:spPr>
          <a:xfrm>
            <a:off x="513417" y="3078686"/>
            <a:ext cx="5514394" cy="3006498"/>
          </a:xfrm>
          <a:prstGeom prst="rect">
            <a:avLst/>
          </a:prstGeom>
        </p:spPr>
      </p:pic>
      <p:pic>
        <p:nvPicPr>
          <p:cNvPr id="8" name="Picture 7">
            <a:extLst>
              <a:ext uri="{FF2B5EF4-FFF2-40B4-BE49-F238E27FC236}">
                <a16:creationId xmlns:a16="http://schemas.microsoft.com/office/drawing/2014/main" id="{173D710A-EBC8-D438-ADAD-2D4431FE442C}"/>
              </a:ext>
            </a:extLst>
          </p:cNvPr>
          <p:cNvPicPr>
            <a:picLocks noChangeAspect="1"/>
          </p:cNvPicPr>
          <p:nvPr/>
        </p:nvPicPr>
        <p:blipFill>
          <a:blip r:embed="rId4"/>
          <a:stretch>
            <a:fillRect/>
          </a:stretch>
        </p:blipFill>
        <p:spPr>
          <a:xfrm>
            <a:off x="5878762" y="3078686"/>
            <a:ext cx="6005020" cy="300649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1052"/>
            <a:ext cx="9745589" cy="4696861"/>
          </a:xfrm>
          <a:prstGeom prst="rect">
            <a:avLst/>
          </a:prstGeom>
        </p:spPr>
        <p:txBody>
          <a:bodyPr lIns="91440" tIns="45720" rIns="91440" bIns="45720" anchor="t"/>
          <a:lstStyle/>
          <a:p>
            <a:r>
              <a:rPr lang="en-GB" sz="2000" dirty="0"/>
              <a:t>The SpaceX dataset was loaded into a PostgreSQL database directly from the </a:t>
            </a:r>
            <a:r>
              <a:rPr lang="en-GB" sz="2000" dirty="0" err="1"/>
              <a:t>Jupyter</a:t>
            </a:r>
            <a:r>
              <a:rPr lang="en-GB" sz="2000" dirty="0"/>
              <a:t> notebook. </a:t>
            </a:r>
          </a:p>
          <a:p>
            <a:r>
              <a:rPr lang="en-GB" sz="2000" dirty="0"/>
              <a:t>Exploratory data analysis (EDA) was performed using SQL to gain insights from the data.</a:t>
            </a:r>
          </a:p>
          <a:p>
            <a:endParaRPr lang="en-GB" sz="2000" dirty="0"/>
          </a:p>
          <a:p>
            <a:pPr marL="0" indent="0">
              <a:buNone/>
            </a:pPr>
            <a:r>
              <a:rPr lang="en-GB" sz="2000" dirty="0"/>
              <a:t> Queries were written to determine, for example:</a:t>
            </a:r>
          </a:p>
          <a:p>
            <a:r>
              <a:rPr lang="en-GB" sz="2000" dirty="0"/>
              <a:t>The names of unique launch sites in the space mission.</a:t>
            </a:r>
          </a:p>
          <a:p>
            <a:r>
              <a:rPr lang="en-GB" sz="2000" dirty="0"/>
              <a:t>The total payload mass carried by boosters launched by NASA (CRS).</a:t>
            </a:r>
          </a:p>
          <a:p>
            <a:r>
              <a:rPr lang="en-GB" sz="2000" dirty="0"/>
              <a:t>The average payload mass carried by booster version F9 v1.1.</a:t>
            </a:r>
          </a:p>
          <a:p>
            <a:r>
              <a:rPr lang="en-GB" sz="2000" dirty="0"/>
              <a:t>The total number of successful and failed mission outcomes.</a:t>
            </a:r>
          </a:p>
          <a:p>
            <a:r>
              <a:rPr lang="en-GB" sz="2000" dirty="0"/>
              <a:t>The failed landing outcomes on the drone ship, along with their booster versions and launch site names.</a:t>
            </a:r>
            <a:endParaRPr lang="en-US" sz="20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02026"/>
            <a:ext cx="10515600" cy="4924366"/>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All launch sites were marked, and map elements such as markers, circles, and lines were added to indicate the success or failure of launches for each site on the Folium map. </a:t>
            </a:r>
          </a:p>
          <a:p>
            <a:pPr>
              <a:lnSpc>
                <a:spcPct val="100000"/>
              </a:lnSpc>
              <a:spcBef>
                <a:spcPts val="1400"/>
              </a:spcBef>
            </a:pPr>
            <a:r>
              <a:rPr lang="en-GB" sz="2200" dirty="0">
                <a:solidFill>
                  <a:schemeClr val="accent3">
                    <a:lumMod val="25000"/>
                  </a:schemeClr>
                </a:solidFill>
                <a:latin typeface="Abadi" panose="020B0604020104020204" pitchFamily="34" charset="0"/>
              </a:rPr>
              <a:t>The feature for launch outcomes was assigned class labels: 0 for failure and 1 for success. </a:t>
            </a:r>
          </a:p>
          <a:p>
            <a:pPr>
              <a:lnSpc>
                <a:spcPct val="100000"/>
              </a:lnSpc>
              <a:spcBef>
                <a:spcPts val="1400"/>
              </a:spcBef>
            </a:pPr>
            <a:r>
              <a:rPr lang="en-GB" sz="2200" dirty="0">
                <a:solidFill>
                  <a:schemeClr val="accent3">
                    <a:lumMod val="25000"/>
                  </a:schemeClr>
                </a:solidFill>
                <a:latin typeface="Abadi" panose="020B0604020104020204" pitchFamily="34" charset="0"/>
              </a:rPr>
              <a:t>Using color-coded marker clusters, launch sites with relatively high success rates were identified. </a:t>
            </a:r>
          </a:p>
          <a:p>
            <a:pPr>
              <a:lnSpc>
                <a:spcPct val="100000"/>
              </a:lnSpc>
              <a:spcBef>
                <a:spcPts val="1400"/>
              </a:spcBef>
            </a:pPr>
            <a:r>
              <a:rPr lang="en-GB" sz="2200" dirty="0">
                <a:solidFill>
                  <a:schemeClr val="accent3">
                    <a:lumMod val="25000"/>
                  </a:schemeClr>
                </a:solidFill>
                <a:latin typeface="Abadi" panose="020B0604020104020204" pitchFamily="34" charset="0"/>
              </a:rPr>
              <a:t>Distances between each launch site and nearby areas were calculated, allowing for the exploration of questions such as:</a:t>
            </a:r>
          </a:p>
          <a:p>
            <a:pPr>
              <a:lnSpc>
                <a:spcPct val="100000"/>
              </a:lnSpc>
              <a:spcBef>
                <a:spcPts val="1400"/>
              </a:spcBef>
            </a:pPr>
            <a:r>
              <a:rPr lang="en-GB" sz="2200" dirty="0">
                <a:solidFill>
                  <a:schemeClr val="accent3">
                    <a:lumMod val="25000"/>
                  </a:schemeClr>
                </a:solidFill>
                <a:latin typeface="Abadi" panose="020B0604020104020204" pitchFamily="34" charset="0"/>
              </a:rPr>
              <a:t>Are launch sites located near railways, highways, and coastlines?</a:t>
            </a:r>
          </a:p>
          <a:p>
            <a:pPr>
              <a:lnSpc>
                <a:spcPct val="100000"/>
              </a:lnSpc>
              <a:spcBef>
                <a:spcPts val="1400"/>
              </a:spcBef>
            </a:pPr>
            <a:r>
              <a:rPr lang="en-GB" sz="2200" dirty="0">
                <a:solidFill>
                  <a:schemeClr val="accent3">
                    <a:lumMod val="25000"/>
                  </a:schemeClr>
                </a:solidFill>
                <a:latin typeface="Abadi" panose="020B0604020104020204" pitchFamily="34" charset="0"/>
              </a:rPr>
              <a:t>Do launch sites maintain a certain distance from cities?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An interactive dashboard was created using </a:t>
            </a:r>
            <a:r>
              <a:rPr lang="en-GB" sz="2200" dirty="0" err="1">
                <a:solidFill>
                  <a:schemeClr val="accent3">
                    <a:lumMod val="25000"/>
                  </a:schemeClr>
                </a:solidFill>
                <a:latin typeface="Abadi" panose="020B0604020104020204" pitchFamily="34" charset="0"/>
              </a:rPr>
              <a:t>Plotly</a:t>
            </a:r>
            <a:r>
              <a:rPr lang="en-GB" sz="2200" dirty="0">
                <a:solidFill>
                  <a:schemeClr val="accent3">
                    <a:lumMod val="25000"/>
                  </a:schemeClr>
                </a:solidFill>
                <a:latin typeface="Abadi" panose="020B0604020104020204" pitchFamily="34" charset="0"/>
              </a:rPr>
              <a:t> Dash. </a:t>
            </a:r>
          </a:p>
          <a:p>
            <a:pPr>
              <a:lnSpc>
                <a:spcPct val="100000"/>
              </a:lnSpc>
              <a:spcBef>
                <a:spcPts val="1400"/>
              </a:spcBef>
            </a:pPr>
            <a:r>
              <a:rPr lang="en-GB" sz="2200" dirty="0">
                <a:solidFill>
                  <a:schemeClr val="accent3">
                    <a:lumMod val="25000"/>
                  </a:schemeClr>
                </a:solidFill>
                <a:latin typeface="Abadi" panose="020B0604020104020204" pitchFamily="34" charset="0"/>
              </a:rPr>
              <a:t>Pie charts were generated to display the total number of launches at specific sites. </a:t>
            </a:r>
          </a:p>
          <a:p>
            <a:pPr>
              <a:lnSpc>
                <a:spcPct val="100000"/>
              </a:lnSpc>
              <a:spcBef>
                <a:spcPts val="1400"/>
              </a:spcBef>
            </a:pPr>
            <a:r>
              <a:rPr lang="en-GB" sz="2200" dirty="0">
                <a:solidFill>
                  <a:schemeClr val="accent3">
                    <a:lumMod val="25000"/>
                  </a:schemeClr>
                </a:solidFill>
                <a:latin typeface="Abadi" panose="020B0604020104020204" pitchFamily="34" charset="0"/>
              </a:rPr>
              <a:t>Additionally, a scatter plot was created to illustrate the relationship between outcomes and payload mass (in kg) for different booster versions.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We loaded the data using </a:t>
            </a:r>
            <a:r>
              <a:rPr lang="en-GB" sz="2200" dirty="0" err="1">
                <a:solidFill>
                  <a:schemeClr val="accent3">
                    <a:lumMod val="25000"/>
                  </a:schemeClr>
                </a:solidFill>
                <a:latin typeface="Abadi" panose="020B0604020104020204" pitchFamily="34" charset="0"/>
              </a:rPr>
              <a:t>numpy</a:t>
            </a:r>
            <a:r>
              <a:rPr lang="en-GB" sz="2200" dirty="0">
                <a:solidFill>
                  <a:schemeClr val="accent3">
                    <a:lumMod val="25000"/>
                  </a:schemeClr>
                </a:solidFill>
                <a:latin typeface="Abadi" panose="020B0604020104020204" pitchFamily="34" charset="0"/>
              </a:rPr>
              <a:t> and pandas, transformed the data, split our</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data into training and testing.</a:t>
            </a:r>
          </a:p>
          <a:p>
            <a:pPr>
              <a:lnSpc>
                <a:spcPct val="100000"/>
              </a:lnSpc>
              <a:spcBef>
                <a:spcPts val="1400"/>
              </a:spcBef>
            </a:pPr>
            <a:r>
              <a:rPr lang="en-GB" sz="2200" dirty="0">
                <a:solidFill>
                  <a:schemeClr val="accent3">
                    <a:lumMod val="25000"/>
                  </a:schemeClr>
                </a:solidFill>
                <a:latin typeface="Abadi" panose="020B0604020104020204" pitchFamily="34" charset="0"/>
              </a:rPr>
              <a:t>We built different machine learning models and tune different hyperparameters using </a:t>
            </a:r>
            <a:r>
              <a:rPr lang="en-GB" sz="2200" dirty="0" err="1">
                <a:solidFill>
                  <a:schemeClr val="accent3">
                    <a:lumMod val="25000"/>
                  </a:schemeClr>
                </a:solidFill>
                <a:latin typeface="Abadi" panose="020B0604020104020204" pitchFamily="34" charset="0"/>
              </a:rPr>
              <a:t>GridSearchCV</a:t>
            </a: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GB"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9740079"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TextBox 5">
            <a:extLst>
              <a:ext uri="{FF2B5EF4-FFF2-40B4-BE49-F238E27FC236}">
                <a16:creationId xmlns:a16="http://schemas.microsoft.com/office/drawing/2014/main" id="{85465CE3-5A4A-DF41-3C1B-5C5282DA183D}"/>
              </a:ext>
            </a:extLst>
          </p:cNvPr>
          <p:cNvSpPr txBox="1"/>
          <p:nvPr/>
        </p:nvSpPr>
        <p:spPr>
          <a:xfrm>
            <a:off x="864973" y="1357196"/>
            <a:ext cx="10515600" cy="707886"/>
          </a:xfrm>
          <a:prstGeom prst="rect">
            <a:avLst/>
          </a:prstGeom>
          <a:noFill/>
        </p:spPr>
        <p:txBody>
          <a:bodyPr wrap="square">
            <a:spAutoFit/>
          </a:bodyPr>
          <a:lstStyle/>
          <a:p>
            <a:r>
              <a:rPr lang="en-GB" sz="2000" dirty="0"/>
              <a:t>From the plot, we found that the larger the flight amount at a launch site, the greater</a:t>
            </a:r>
          </a:p>
          <a:p>
            <a:r>
              <a:rPr lang="en-GB" sz="2000" dirty="0"/>
              <a:t>the success rate at a launch site.</a:t>
            </a:r>
            <a:endParaRPr lang="en-US" sz="2000" dirty="0"/>
          </a:p>
        </p:txBody>
      </p:sp>
      <p:pic>
        <p:nvPicPr>
          <p:cNvPr id="8" name="Picture 7">
            <a:extLst>
              <a:ext uri="{FF2B5EF4-FFF2-40B4-BE49-F238E27FC236}">
                <a16:creationId xmlns:a16="http://schemas.microsoft.com/office/drawing/2014/main" id="{EEBC9C3E-554F-5AE2-55F2-1CA77B4D1001}"/>
              </a:ext>
            </a:extLst>
          </p:cNvPr>
          <p:cNvPicPr>
            <a:picLocks noChangeAspect="1"/>
          </p:cNvPicPr>
          <p:nvPr/>
        </p:nvPicPr>
        <p:blipFill>
          <a:blip r:embed="rId3"/>
          <a:stretch>
            <a:fillRect/>
          </a:stretch>
        </p:blipFill>
        <p:spPr>
          <a:xfrm>
            <a:off x="174638" y="2481850"/>
            <a:ext cx="11412543" cy="296268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902B723-2C07-A785-3BE6-7E69D6CAC752}"/>
              </a:ext>
            </a:extLst>
          </p:cNvPr>
          <p:cNvPicPr>
            <a:picLocks noChangeAspect="1"/>
          </p:cNvPicPr>
          <p:nvPr/>
        </p:nvPicPr>
        <p:blipFill>
          <a:blip r:embed="rId3"/>
          <a:stretch>
            <a:fillRect/>
          </a:stretch>
        </p:blipFill>
        <p:spPr>
          <a:xfrm>
            <a:off x="2613990" y="1377132"/>
            <a:ext cx="7235687" cy="505007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22141" y="1634853"/>
            <a:ext cx="3932238" cy="3811588"/>
          </a:xfrm>
          <a:prstGeom prst="rect">
            <a:avLst/>
          </a:prstGeom>
        </p:spPr>
        <p:txBody>
          <a:bodyPr>
            <a:normAutofit/>
          </a:bodyPr>
          <a:lstStyle/>
          <a:p>
            <a:pPr algn="l"/>
            <a:endParaRPr lang="en-US" sz="1800" b="0" i="0" u="none" strike="noStrike" baseline="0" dirty="0">
              <a:solidFill>
                <a:srgbClr val="000000"/>
              </a:solidFill>
              <a:latin typeface="Abadi" panose="020B0604020104020204" pitchFamily="34" charset="0"/>
            </a:endParaRPr>
          </a:p>
          <a:p>
            <a:r>
              <a:rPr lang="en-GB" sz="2400" b="0" i="0" u="none" strike="noStrike" baseline="0" dirty="0">
                <a:solidFill>
                  <a:srgbClr val="000000"/>
                </a:solidFill>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9F6FF49-D8EC-4556-CEAF-23CA0A8C88CB}"/>
              </a:ext>
            </a:extLst>
          </p:cNvPr>
          <p:cNvPicPr>
            <a:picLocks noChangeAspect="1"/>
          </p:cNvPicPr>
          <p:nvPr/>
        </p:nvPicPr>
        <p:blipFill>
          <a:blip r:embed="rId3"/>
          <a:stretch>
            <a:fillRect/>
          </a:stretch>
        </p:blipFill>
        <p:spPr>
          <a:xfrm>
            <a:off x="4702249" y="2219856"/>
            <a:ext cx="7397630" cy="380571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31844"/>
            <a:ext cx="10326708" cy="4987506"/>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0"/>
              </a:spcBef>
              <a:buNone/>
            </a:pP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Data Collection</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Data Wrangling</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EDA Data Visualization</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EDA with SQL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Predictive Analysis </a:t>
            </a:r>
          </a:p>
          <a:p>
            <a:pPr marL="0" indent="0">
              <a:lnSpc>
                <a:spcPct val="100000"/>
              </a:lnSpc>
              <a:spcBef>
                <a:spcPts val="0"/>
              </a:spcBef>
              <a:buNone/>
            </a:pPr>
            <a:r>
              <a:rPr lang="en-US" sz="2200" dirty="0">
                <a:solidFill>
                  <a:schemeClr val="accent3">
                    <a:lumMod val="25000"/>
                  </a:schemeClr>
                </a:solidFill>
                <a:latin typeface="Abadi" panose="020B0604020104020204" pitchFamily="34" charset="0"/>
              </a:rPr>
              <a:t>   Interactive Map With Folium</a:t>
            </a:r>
          </a:p>
          <a:p>
            <a:pPr marL="0" indent="0">
              <a:lnSpc>
                <a:spcPct val="100000"/>
              </a:lnSpc>
              <a:spcBef>
                <a:spcPts val="0"/>
              </a:spcBef>
              <a:buNone/>
            </a:pPr>
            <a:r>
              <a:rPr lang="en-US" sz="2200" dirty="0">
                <a:solidFill>
                  <a:schemeClr val="accent3">
                    <a:lumMod val="25000"/>
                  </a:schemeClr>
                </a:solidFill>
                <a:latin typeface="Abadi" panose="020B0604020104020204" pitchFamily="34" charset="0"/>
              </a:rPr>
              <a:t>   Interactive Dashboard Using </a:t>
            </a:r>
            <a:r>
              <a:rPr lang="en-US" sz="2200" dirty="0" err="1">
                <a:solidFill>
                  <a:schemeClr val="accent3">
                    <a:lumMod val="25000"/>
                  </a:schemeClr>
                </a:solidFill>
                <a:latin typeface="Abadi" panose="020B0604020104020204" pitchFamily="34" charset="0"/>
              </a:rPr>
              <a:t>Plotly</a:t>
            </a:r>
            <a:endParaRPr lang="en-US" sz="2200" dirty="0">
              <a:solidFill>
                <a:schemeClr val="accent3">
                  <a:lumMod val="25000"/>
                </a:schemeClr>
              </a:solidFill>
              <a:latin typeface="Abadi" panose="020B0604020104020204" pitchFamily="34" charset="0"/>
            </a:endParaRPr>
          </a:p>
          <a:p>
            <a:pPr marL="0" indent="0">
              <a:lnSpc>
                <a:spcPct val="100000"/>
              </a:lnSpc>
              <a:spcBef>
                <a:spcPts val="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0"/>
              </a:spcBef>
              <a:buNone/>
            </a:pPr>
            <a:r>
              <a:rPr lang="en-US" sz="2200" dirty="0">
                <a:solidFill>
                  <a:schemeClr val="accent3">
                    <a:lumMod val="25000"/>
                  </a:schemeClr>
                </a:solidFill>
                <a:latin typeface="Abadi" panose="020B0604020104020204" pitchFamily="34" charset="0"/>
              </a:rPr>
              <a:t>   Exploratory Data Analysis</a:t>
            </a:r>
          </a:p>
          <a:p>
            <a:pPr marL="0" indent="0">
              <a:lnSpc>
                <a:spcPct val="100000"/>
              </a:lnSpc>
              <a:spcBef>
                <a:spcPts val="0"/>
              </a:spcBef>
              <a:buNone/>
            </a:pPr>
            <a:r>
              <a:rPr lang="en-US" sz="2200" dirty="0">
                <a:solidFill>
                  <a:schemeClr val="accent3">
                    <a:lumMod val="25000"/>
                  </a:schemeClr>
                </a:solidFill>
                <a:latin typeface="Abadi" panose="020B0604020104020204" pitchFamily="34" charset="0"/>
              </a:rPr>
              <a:t>   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71600"/>
            <a:ext cx="10399485" cy="47608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GB" sz="2200" dirty="0">
                <a:solidFill>
                  <a:schemeClr val="accent3">
                    <a:lumMod val="25000"/>
                  </a:schemeClr>
                </a:solidFill>
                <a:latin typeface="Abadi" panose="020B0604020104020204" pitchFamily="34" charset="0"/>
              </a:rPr>
              <a:t>SpaceX, a private aerospace company, offers satellite launches at significantly lower   costs—about 70% cheaper than its competitors—by reusing its rockets for multiple launches.</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a:t>
            </a:r>
          </a:p>
          <a:p>
            <a:pPr marL="0" indent="0">
              <a:spcBef>
                <a:spcPts val="1400"/>
              </a:spcBef>
              <a:buNone/>
            </a:pPr>
            <a:r>
              <a:rPr lang="en-GB" sz="2200" dirty="0">
                <a:solidFill>
                  <a:schemeClr val="accent3">
                    <a:lumMod val="25000"/>
                  </a:schemeClr>
                </a:solidFill>
                <a:latin typeface="Abadi" panose="020B0604020104020204" pitchFamily="34" charset="0"/>
              </a:rPr>
              <a:t>This project aims to </a:t>
            </a:r>
            <a:r>
              <a:rPr lang="en-GB" sz="2200" dirty="0" err="1">
                <a:solidFill>
                  <a:schemeClr val="accent3">
                    <a:lumMod val="25000"/>
                  </a:schemeClr>
                </a:solidFill>
                <a:latin typeface="Abadi" panose="020B0604020104020204" pitchFamily="34" charset="0"/>
              </a:rPr>
              <a:t>analyze</a:t>
            </a:r>
            <a:r>
              <a:rPr lang="en-GB" sz="2200" dirty="0">
                <a:solidFill>
                  <a:schemeClr val="accent3">
                    <a:lumMod val="25000"/>
                  </a:schemeClr>
                </a:solidFill>
                <a:latin typeface="Abadi" panose="020B0604020104020204" pitchFamily="34" charset="0"/>
              </a:rPr>
              <a:t> historical data from Falcon 9 launches to predict the likelihood of a booster successfully returning to its landing pad. Key factors influencing this outcome include the launch site, payload orbit, payload mass, landing pad location, and the booster version.</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590415" cy="41540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endParaRPr lang="en-US"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3" name="TextBox 2">
            <a:extLst>
              <a:ext uri="{FF2B5EF4-FFF2-40B4-BE49-F238E27FC236}">
                <a16:creationId xmlns:a16="http://schemas.microsoft.com/office/drawing/2014/main" id="{0EE2B01C-8519-3549-4DEE-4328AB9EF906}"/>
              </a:ext>
            </a:extLst>
          </p:cNvPr>
          <p:cNvSpPr txBox="1"/>
          <p:nvPr/>
        </p:nvSpPr>
        <p:spPr>
          <a:xfrm>
            <a:off x="770011" y="1490870"/>
            <a:ext cx="10515600" cy="3477875"/>
          </a:xfrm>
          <a:prstGeom prst="rect">
            <a:avLst/>
          </a:prstGeom>
          <a:noFill/>
        </p:spPr>
        <p:txBody>
          <a:bodyPr wrap="square">
            <a:spAutoFit/>
          </a:bodyPr>
          <a:lstStyle/>
          <a:p>
            <a:r>
              <a:rPr lang="en-GB" sz="2000" dirty="0"/>
              <a:t>Data Collection: Data was gathered using APIs and web scraping techniques, transforming it into structured formats like dataframes for analysis.</a:t>
            </a:r>
          </a:p>
          <a:p>
            <a:endParaRPr lang="en-GB" sz="2000" dirty="0"/>
          </a:p>
          <a:p>
            <a:r>
              <a:rPr lang="en-GB" sz="2000" dirty="0"/>
              <a:t>Data Wrangling: Extracting and transforming data into meaningful variables for analysis, including converting categorical data into numerical representations.</a:t>
            </a:r>
          </a:p>
          <a:p>
            <a:endParaRPr lang="en-GB" sz="2000" dirty="0"/>
          </a:p>
          <a:p>
            <a:r>
              <a:rPr lang="en-GB" sz="2000" dirty="0"/>
              <a:t>Exploratory Data Analysis: Analysis of launch data through visualization to gain insights about launch patterns, payload capacities, and success rates.</a:t>
            </a:r>
          </a:p>
          <a:p>
            <a:endParaRPr lang="en-GB" sz="2000" dirty="0"/>
          </a:p>
          <a:p>
            <a:r>
              <a:rPr lang="en-GB" sz="2000" dirty="0"/>
              <a:t>Predictive Analysis: Machine learning models were used to predict launch outcomes based on various factors, with the best model achieving an accuracy of 77%.</a:t>
            </a:r>
            <a:endParaRPr lang="en-US" sz="2000" dirty="0"/>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Content Placeholder 2">
            <a:extLst>
              <a:ext uri="{FF2B5EF4-FFF2-40B4-BE49-F238E27FC236}">
                <a16:creationId xmlns:a16="http://schemas.microsoft.com/office/drawing/2014/main" id="{FBD50851-34E1-9EB6-92CC-FFCB707F2599}"/>
              </a:ext>
            </a:extLst>
          </p:cNvPr>
          <p:cNvSpPr>
            <a:spLocks noGrp="1" noChangeArrowheads="1"/>
          </p:cNvSpPr>
          <p:nvPr>
            <p:ph idx="4294967295"/>
          </p:nvPr>
        </p:nvSpPr>
        <p:spPr bwMode="auto">
          <a:xfrm>
            <a:off x="770011" y="967457"/>
            <a:ext cx="105156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GB"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GB" altLang="en-US" sz="2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400" b="0" i="0" u="none" strike="noStrike" cap="none" normalizeH="0" baseline="0" dirty="0">
                <a:ln>
                  <a:noFill/>
                </a:ln>
                <a:solidFill>
                  <a:schemeClr val="tx1"/>
                </a:solidFill>
                <a:effectLst/>
                <a:latin typeface="Arial" panose="020B0604020202020204" pitchFamily="34" charset="0"/>
              </a:rPr>
              <a:t>REST API: Dat</a:t>
            </a:r>
            <a:r>
              <a:rPr lang="en-GB" altLang="en-US" sz="2400" dirty="0">
                <a:latin typeface="Arial" panose="020B0604020202020204" pitchFamily="34" charset="0"/>
              </a:rPr>
              <a:t>a was retrieved in JSON format through REST API, then converted into a dataframe using python’s panda library with the normalize function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GB"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400" b="0" i="0" u="none" strike="noStrike" cap="none" normalizeH="0" baseline="0" dirty="0">
                <a:ln>
                  <a:noFill/>
                </a:ln>
                <a:solidFill>
                  <a:schemeClr val="tx1"/>
                </a:solidFill>
                <a:effectLst/>
                <a:latin typeface="Arial" panose="020B0604020202020204" pitchFamily="34" charset="0"/>
              </a:rPr>
              <a:t>WEB SCRAPING :SpaceX launch data was scraped from Wikipedia and transformed into a dataframe for analysis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C82C5263-1B1C-03E4-6797-96E6692FE44A}"/>
              </a:ext>
            </a:extLst>
          </p:cNvPr>
          <p:cNvPicPr>
            <a:picLocks noChangeAspect="1"/>
          </p:cNvPicPr>
          <p:nvPr/>
        </p:nvPicPr>
        <p:blipFill>
          <a:blip r:embed="rId3"/>
          <a:stretch>
            <a:fillRect/>
          </a:stretch>
        </p:blipFill>
        <p:spPr>
          <a:xfrm>
            <a:off x="989467" y="1360592"/>
            <a:ext cx="9247837" cy="521914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40FA5-B345-82CA-B062-44EA294979B3}"/>
              </a:ext>
            </a:extLst>
          </p:cNvPr>
          <p:cNvSpPr>
            <a:spLocks noGrp="1"/>
          </p:cNvSpPr>
          <p:nvPr>
            <p:ph type="title"/>
          </p:nvPr>
        </p:nvSpPr>
        <p:spPr>
          <a:xfrm>
            <a:off x="838200" y="365126"/>
            <a:ext cx="10515600" cy="698362"/>
          </a:xfrm>
        </p:spPr>
        <p:txBody>
          <a:bodyPr/>
          <a:lstStyle/>
          <a:p>
            <a:r>
              <a:rPr lang="en-US" dirty="0"/>
              <a:t>Data Collection – SpaceX API</a:t>
            </a:r>
            <a:br>
              <a:rPr lang="en-US" dirty="0"/>
            </a:br>
            <a:endParaRPr lang="en-US" dirty="0"/>
          </a:p>
        </p:txBody>
      </p:sp>
      <p:pic>
        <p:nvPicPr>
          <p:cNvPr id="5" name="Content Placeholder 4">
            <a:extLst>
              <a:ext uri="{FF2B5EF4-FFF2-40B4-BE49-F238E27FC236}">
                <a16:creationId xmlns:a16="http://schemas.microsoft.com/office/drawing/2014/main" id="{F7ED5410-8E89-CEDE-959F-5BE8723FAD1C}"/>
              </a:ext>
            </a:extLst>
          </p:cNvPr>
          <p:cNvPicPr>
            <a:picLocks noGrp="1" noChangeAspect="1"/>
          </p:cNvPicPr>
          <p:nvPr>
            <p:ph idx="1"/>
          </p:nvPr>
        </p:nvPicPr>
        <p:blipFill>
          <a:blip r:embed="rId2"/>
          <a:stretch>
            <a:fillRect/>
          </a:stretch>
        </p:blipFill>
        <p:spPr>
          <a:xfrm>
            <a:off x="1106290" y="1362075"/>
            <a:ext cx="9979419" cy="4814888"/>
          </a:xfrm>
        </p:spPr>
      </p:pic>
    </p:spTree>
    <p:extLst>
      <p:ext uri="{BB962C8B-B14F-4D97-AF65-F5344CB8AC3E}">
        <p14:creationId xmlns:p14="http://schemas.microsoft.com/office/powerpoint/2010/main" val="199016797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193</TotalTime>
  <Words>1694</Words>
  <Application>Microsoft Office PowerPoint</Application>
  <PresentationFormat>Widescreen</PresentationFormat>
  <Paragraphs>246</Paragraphs>
  <Slides>48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Collection – SpaceX API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Monde Ritalee</cp:lastModifiedBy>
  <cp:revision>200</cp:revision>
  <dcterms:created xsi:type="dcterms:W3CDTF">2021-04-29T18:58:34Z</dcterms:created>
  <dcterms:modified xsi:type="dcterms:W3CDTF">2024-10-04T16:25:04Z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